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303" r:id="rId16"/>
    <p:sldId id="304" r:id="rId17"/>
    <p:sldId id="302" r:id="rId18"/>
    <p:sldId id="306" r:id="rId19"/>
    <p:sldId id="308" r:id="rId20"/>
    <p:sldId id="297" r:id="rId21"/>
    <p:sldId id="307" r:id="rId22"/>
    <p:sldId id="286" r:id="rId23"/>
    <p:sldId id="290" r:id="rId24"/>
    <p:sldId id="291" r:id="rId25"/>
    <p:sldId id="296" r:id="rId26"/>
    <p:sldId id="280" r:id="rId27"/>
    <p:sldId id="295" r:id="rId28"/>
    <p:sldId id="272" r:id="rId29"/>
    <p:sldId id="292" r:id="rId30"/>
    <p:sldId id="300" r:id="rId31"/>
    <p:sldId id="298" r:id="rId32"/>
  </p:sldIdLst>
  <p:sldSz cx="18288000" cy="10287000"/>
  <p:notesSz cx="6858000" cy="9144000"/>
  <p:embeddedFontLst>
    <p:embeddedFont>
      <p:font typeface="Montserrat Medium" panose="00000600000000000000" pitchFamily="2" charset="0"/>
      <p:regular r:id="rId34"/>
      <p:italic r:id="rId35"/>
    </p:embeddedFont>
    <p:embeddedFont>
      <p:font typeface="Montserrat Ultra-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Bold" panose="000008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2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Bán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endParaRPr lang="en-US" sz="25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20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endParaRPr lang="en-US" sz="20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58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( data modeling)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chart (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Visulizations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năm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2011 – 2014.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tăng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kể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mức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quân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được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dấu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trọng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mua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789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lượng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4.281.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tỷ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lệ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quay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lại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lợi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ó 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và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có doanh thu thấp hơn hẳn,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Không có nhiều sự kiện mua sắm lớn.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ngắn hơn các tháng 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28 - 29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16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NHÓM SẢN PHẨM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4267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ổn định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qua các năm.</a:t>
            </a: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Office 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Nhóm có doanh thu cao nhất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Technology 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 ổn định nhưng thấp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ợi nhuận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thấp so với doanh thu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2A0D-F5CC-86E3-385B-A01E2420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1" y="2510648"/>
            <a:ext cx="8507186" cy="526570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66D11799-6B3A-F857-B9AF-0C094020FEF1}"/>
              </a:ext>
            </a:extLst>
          </p:cNvPr>
          <p:cNvSpPr txBox="1"/>
          <p:nvPr/>
        </p:nvSpPr>
        <p:spPr>
          <a:xfrm>
            <a:off x="609600" y="495300"/>
            <a:ext cx="100584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BIÊN LỢI NHUẬN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1E8825AD-F714-B971-B047-3231C930C401}"/>
              </a:ext>
            </a:extLst>
          </p:cNvPr>
          <p:cNvSpPr/>
          <p:nvPr/>
        </p:nvSpPr>
        <p:spPr>
          <a:xfrm>
            <a:off x="1142999" y="3619500"/>
            <a:ext cx="7848601" cy="2286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99C40-661A-C794-1E62-A36B74D3BC7F}"/>
              </a:ext>
            </a:extLst>
          </p:cNvPr>
          <p:cNvSpPr/>
          <p:nvPr/>
        </p:nvSpPr>
        <p:spPr>
          <a:xfrm>
            <a:off x="1524000" y="4000500"/>
            <a:ext cx="7467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2012- 2014</a:t>
            </a:r>
          </a:p>
        </p:txBody>
      </p:sp>
    </p:spTree>
    <p:extLst>
      <p:ext uri="{BB962C8B-B14F-4D97-AF65-F5344CB8AC3E}">
        <p14:creationId xmlns:p14="http://schemas.microsoft.com/office/powerpoint/2010/main" val="149842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3332BF9-DA0B-FE45-962A-FB9DD199D68B}"/>
              </a:ext>
            </a:extLst>
          </p:cNvPr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9FB33D-02FB-A9F3-AC9F-73FE7E60AFF7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sao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biên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ngay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cả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tăng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66379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609600" y="495300"/>
            <a:ext cx="11811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CHI PHÍ GIÁ VỐN -COGS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71700"/>
            <a:ext cx="71628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890542"/>
            <a:ext cx="6571346" cy="1027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503C-10BB-4002-0F06-CDBDB6C6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19300"/>
            <a:ext cx="7522019" cy="4602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215D3-BFA0-2588-368D-C6B5272195A1}"/>
              </a:ext>
            </a:extLst>
          </p:cNvPr>
          <p:cNvSpPr/>
          <p:nvPr/>
        </p:nvSpPr>
        <p:spPr>
          <a:xfrm>
            <a:off x="9525000" y="6896100"/>
            <a:ext cx="7141019" cy="21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2014.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15EC88-441F-6572-4E3D-E7CA0018B942}"/>
              </a:ext>
            </a:extLst>
          </p:cNvPr>
          <p:cNvSpPr txBox="1"/>
          <p:nvPr/>
        </p:nvSpPr>
        <p:spPr>
          <a:xfrm>
            <a:off x="609600" y="495300"/>
            <a:ext cx="118110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GIÁ BÁN THEO DANH MỤC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CFF9-A000-A73E-AD0E-36D8F4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63" y="2353017"/>
            <a:ext cx="1095447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882F8-41FB-7DAB-5F88-F8EF80A555C6}"/>
              </a:ext>
            </a:extLst>
          </p:cNvPr>
          <p:cNvSpPr txBox="1"/>
          <p:nvPr/>
        </p:nvSpPr>
        <p:spPr>
          <a:xfrm>
            <a:off x="3200400" y="8191500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Giá có dao động theo thời gian nhưng chủ yếu đi ngang, không có sự tăng trưởng mạnh.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D5E262F-7D81-AF1D-CF8C-1E35F8CE814D}"/>
              </a:ext>
            </a:extLst>
          </p:cNvPr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115808-D84B-C40C-7A3F-CAF0CEE58D3E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giá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có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tác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động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đến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và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516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vi-VN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Phương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848600" cy="649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Doanh số &amp; Lợi nhuận (0.4): </a:t>
            </a:r>
            <a:r>
              <a:rPr lang="vi-VN" sz="2000" dirty="0"/>
              <a:t>Có tương quan dương (0.4), nghĩa là khi doanh số tăng, lợi nhuận cũng tăng, nhưng mức độ không quá mạnh.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Doanh số &amp; Số lượng sản phẩm (0.11): </a:t>
            </a:r>
            <a:r>
              <a:rPr lang="vi-VN" sz="2000" dirty="0"/>
              <a:t>Tương quan rất yếu, cho thấy bán nhiều sản phẩm không đồng nghĩa với doanh số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Doanh số &amp; Giảm giá (-0.089):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tức là giảm giá không tác động đáng kể đến doanh số.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Số lượng &amp; Lợi nhuận (0.18): </a:t>
            </a:r>
            <a:r>
              <a:rPr lang="vi-VN" sz="2000" dirty="0"/>
              <a:t>Tương quan dương yếu, tức là bán nhiều có thể tăng lợi nhuận, nhưng không đáng kể.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Lợi nhuận (-0.48): </a:t>
            </a:r>
            <a:r>
              <a:rPr lang="vi-VN" sz="2000" dirty="0"/>
              <a:t>Tương quan âm rõ rệt, giảm giá làm giảm lợi nhuận do ảnh hưởng trực tiếp đến biên lợi nhuận.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Số lượng (0.011):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8984423"/>
            <a:ext cx="14537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vi-VN" sz="2500" b="1" dirty="0"/>
              <a:t> KẾT LUẬN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500" b="1" dirty="0"/>
              <a:t>Giảm giá không giúp tăng doanh số nhưng có ảnh hưởng tiêu cực đến lợi nhuận.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3D-12A0-9059-D62E-026EAAF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6C4AC49-DA19-A247-3EF4-12C1A42927C9}"/>
              </a:ext>
            </a:extLst>
          </p:cNvPr>
          <p:cNvSpPr txBox="1"/>
          <p:nvPr/>
        </p:nvSpPr>
        <p:spPr>
          <a:xfrm>
            <a:off x="2057399" y="2019300"/>
            <a:ext cx="6781801" cy="398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Vi Mua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Sắm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Của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Khách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3601964-37B9-5253-BBD2-23A2A0EF95AD}"/>
              </a:ext>
            </a:extLst>
          </p:cNvPr>
          <p:cNvSpPr/>
          <p:nvPr/>
        </p:nvSpPr>
        <p:spPr>
          <a:xfrm>
            <a:off x="8991600" y="3238500"/>
            <a:ext cx="8745598" cy="6307762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Tổng doanh thu theo phân khúc (Total_Sales by Segment)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Consumer (53.34%)  </a:t>
            </a:r>
            <a:r>
              <a:rPr lang="vi-VN" sz="2000" dirty="0"/>
              <a:t>là nhóm khách hàng đóng góp lớn nhất vào doanh thu.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Corporate (30.24%) </a:t>
            </a:r>
            <a:r>
              <a:rPr lang="vi-VN" sz="2000" dirty="0"/>
              <a:t>có doanh thu tương đối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Home Office (16.41%)</a:t>
            </a:r>
            <a:r>
              <a:rPr lang="vi-VN" sz="2000" dirty="0"/>
              <a:t> có doanh thu thấp nhất.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7311503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256531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Consumer </a:t>
            </a:r>
            <a:r>
              <a:rPr lang="vi-VN" sz="2000" dirty="0"/>
              <a:t>có giá trị đơn hàng trung bình </a:t>
            </a:r>
            <a:r>
              <a:rPr lang="vi-VN" sz="2000" b="1" dirty="0"/>
              <a:t>cao nhất (110.68 USD)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Corporate có mức chi tiêu trung bình xấp xỉ Consumer (108.15 USD), cho thấy các doanh nghiệp cũng sẵn sàng chi tiêu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Xu hướng chung: </a:t>
            </a:r>
            <a:r>
              <a:rPr lang="vi-VN" sz="2000" dirty="0"/>
              <a:t>Số lượng đơn hàng cao vào đầu tuần (Mon - Wed) và giảm dần về cuối tuần (Sat - Sun).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3533" y="7182616"/>
            <a:ext cx="756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Standard Class là phương thức vận chuyển phổ biến nhất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Chiếm gần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dirty="0"/>
              <a:t>% tổng số đơn hàng, cao nhất trong tất cả các loại vận chuyển.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Đây có thể coi là phương thức phù hợp với phần lớn khách hàng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896100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395136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Dấu hiệu cho thấy tiềm năng mở rộng nếu khai thác tốt.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380379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5911560"/>
            <a:ext cx="13868400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Dự báo cho thấy doanh thu tiếp tục tăng trưởng trong năm 2015, với mức dao động trong khoảng an toàn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Các đường tham chiếu (dotted lines):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xanh (khoảng 25K): đường doanh thu cao nhất.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hồng (khoảng 10K): đường doanh thu trung bình.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=&gt; </a:t>
            </a:r>
            <a:r>
              <a:rPr lang="vi-VN" sz="2000" b="1" dirty="0"/>
              <a:t>Dự báo cho thấy doanh thu có khả năng đạt mức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Nhận định: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vi-VN" sz="2000" dirty="0"/>
              <a:t>ếu muốn đạt mục tiêu &gt;</a:t>
            </a:r>
            <a:r>
              <a:rPr lang="en-US" sz="2000" dirty="0"/>
              <a:t>=</a:t>
            </a:r>
            <a:r>
              <a:rPr lang="vi-VN" sz="2000" dirty="0"/>
              <a:t>25K</a:t>
            </a:r>
            <a:r>
              <a:rPr lang="en-US" sz="2000" dirty="0"/>
              <a:t> </a:t>
            </a:r>
            <a:r>
              <a:rPr lang="en-US" sz="2000" b="1" dirty="0"/>
              <a:t>USD</a:t>
            </a:r>
            <a:r>
              <a:rPr lang="en-US" sz="2000" dirty="0"/>
              <a:t> </a:t>
            </a:r>
            <a:r>
              <a:rPr lang="en-US" sz="2000" b="1" dirty="0"/>
              <a:t>( VÙNG MÀU XANH LÁ)</a:t>
            </a:r>
            <a:r>
              <a:rPr lang="vi-VN" sz="2000" dirty="0"/>
              <a:t>, cần có chiến lược tăng trưởng mạnh</a:t>
            </a:r>
            <a:r>
              <a:rPr lang="en-US" sz="2000" dirty="0"/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dirty="0"/>
              <a:t>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0" y="136131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consectetur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adipiscing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Nunc vel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massa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urna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tincidunt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tristique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Quisque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dictum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condimentum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risus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593004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7000" b="1" dirty="0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vào đầu tuần (Mon - Wed)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Office Supplies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(Văn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cs typeface="Arial" panose="020B0604020202020204" pitchFamily="34" charset="0"/>
              </a:rPr>
              <a:t>giá trị đơn hàng </a:t>
            </a:r>
            <a:r>
              <a:rPr lang="vi-VN" sz="2000" dirty="0">
                <a:cs typeface="Arial" panose="020B0604020202020204" pitchFamily="34" charset="0"/>
              </a:rPr>
              <a:t>trung bình </a:t>
            </a:r>
            <a:r>
              <a:rPr lang="vi-VN" sz="2000" b="1" dirty="0">
                <a:cs typeface="Arial" panose="020B0604020202020204" pitchFamily="34" charset="0"/>
              </a:rPr>
              <a:t>cao nhất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 tăng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en-US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dirty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4000500"/>
            <a:ext cx="14579374" cy="257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200" dirty="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Chạy chương trình khuyến mã</a:t>
            </a:r>
            <a:r>
              <a:rPr lang="vi-VN" sz="2200" dirty="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200" dirty="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Mở rộng sang thị trường phía Tây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bằng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tiếp thị mục tiêu và quan hệ đối tác địa phương.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Sử dụng phân tích dữ liệu </a:t>
            </a:r>
            <a:r>
              <a:rPr lang="vi-VN" sz="2200" dirty="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3467100"/>
            <a:ext cx="14401800" cy="3733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7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Thiệu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cửa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tuyến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trụ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thất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phẩm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579747"/>
            <a:ext cx="8049278" cy="268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Tượng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gồm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3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nhóm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Office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7355" y="4649775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7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Đánh giá hiệu suất kinh doanh của siêu thị.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Xác định xu hướng mua sắm &amp; sản phẩm bán chạy.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Đề xuất chiến lược tối ưu doanh thu &amp; lợi nhuận</a:t>
            </a:r>
            <a:r>
              <a:rPr lang="en-US" sz="2800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mở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rộng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https://www.kaggle.com/datasets/ishanshrivastava28/superstore-sales</a:t>
            </a:r>
            <a:endParaRPr lang="en-US" sz="2000" i="1" u="sng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 tả: Dữ liệu bán hàng của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, bao gồm thông tin về đơn hàng, khách hàng, sản phẩm, khu vực và lợi nhuận…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ID: Thông tin đơn hàng</a:t>
            </a:r>
            <a:r>
              <a:rPr lang="en-US" sz="2000" b="1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hàng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phẩm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Quantity: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84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Datasource</a:t>
            </a:r>
            <a:endParaRPr lang="en-US" sz="2500" b="1" dirty="0"/>
          </a:p>
          <a:p>
            <a:pPr algn="ctr"/>
            <a:r>
              <a:rPr lang="en-US" sz="2500" dirty="0"/>
              <a:t>Kaggle</a:t>
            </a:r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5460955"/>
            <a:ext cx="4335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Cleaning &amp; </a:t>
            </a:r>
            <a:r>
              <a:rPr lang="en-US" sz="2500" b="1" dirty="0" err="1"/>
              <a:t>Correclations</a:t>
            </a:r>
            <a:endParaRPr lang="en-US" sz="2500" dirty="0"/>
          </a:p>
          <a:p>
            <a:pPr algn="ctr"/>
            <a:r>
              <a:rPr lang="en-US" sz="2500" dirty="0"/>
              <a:t>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3136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Visulizations</a:t>
            </a:r>
            <a:endParaRPr lang="en-US" sz="2500" b="1" dirty="0"/>
          </a:p>
          <a:p>
            <a:pPr algn="ctr"/>
            <a:r>
              <a:rPr lang="en-US" sz="2500" dirty="0"/>
              <a:t>Power BI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47894" y="1855723"/>
            <a:ext cx="5187696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20703" y="2238472"/>
            <a:ext cx="355995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Khám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biến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CORRECLATIONS</a:t>
            </a:r>
          </a:p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644478" y="3743387"/>
            <a:ext cx="4603921" cy="4448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format columns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&amp;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outliers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ma trận tương quan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381000" y="2523177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5" y="3227593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13172765" y="5757089"/>
            <a:ext cx="324982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hóa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1890</Words>
  <Application>Microsoft Office PowerPoint</Application>
  <PresentationFormat>Custom</PresentationFormat>
  <Paragraphs>206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Montserrat Medium</vt:lpstr>
      <vt:lpstr>Montserrat Ultra-Bold</vt:lpstr>
      <vt:lpstr>Calibri</vt:lpstr>
      <vt:lpstr>Courier New</vt:lpstr>
      <vt:lpstr>Wingdings</vt:lpstr>
      <vt:lpstr>Poppins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Huynh Ngoc Mai Anh</cp:lastModifiedBy>
  <cp:revision>115</cp:revision>
  <dcterms:created xsi:type="dcterms:W3CDTF">2006-08-16T00:00:00Z</dcterms:created>
  <dcterms:modified xsi:type="dcterms:W3CDTF">2025-02-18T08:27:03Z</dcterms:modified>
  <dc:identifier>DAGfMmpRBSs</dc:identifier>
</cp:coreProperties>
</file>